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300" r:id="rId6"/>
    <p:sldId id="270" r:id="rId7"/>
    <p:sldId id="261" r:id="rId8"/>
    <p:sldId id="272" r:id="rId9"/>
    <p:sldId id="266" r:id="rId10"/>
    <p:sldId id="269" r:id="rId11"/>
    <p:sldId id="273" r:id="rId12"/>
    <p:sldId id="274" r:id="rId13"/>
    <p:sldId id="275" r:id="rId14"/>
    <p:sldId id="277" r:id="rId15"/>
    <p:sldId id="281" r:id="rId16"/>
    <p:sldId id="280" r:id="rId17"/>
    <p:sldId id="282" r:id="rId18"/>
    <p:sldId id="283" r:id="rId19"/>
    <p:sldId id="284" r:id="rId20"/>
    <p:sldId id="286" r:id="rId21"/>
    <p:sldId id="287" r:id="rId22"/>
    <p:sldId id="293" r:id="rId23"/>
    <p:sldId id="292" r:id="rId24"/>
    <p:sldId id="294" r:id="rId25"/>
    <p:sldId id="295" r:id="rId26"/>
    <p:sldId id="288" r:id="rId27"/>
    <p:sldId id="289" r:id="rId28"/>
    <p:sldId id="296" r:id="rId29"/>
    <p:sldId id="297" r:id="rId30"/>
    <p:sldId id="298" r:id="rId31"/>
    <p:sldId id="299" r:id="rId32"/>
    <p:sldId id="290" r:id="rId33"/>
    <p:sldId id="291" r:id="rId34"/>
    <p:sldId id="301" r:id="rId3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2BEF61-C6AC-49F9-87BE-4301F2EAEA8D}" v="39" dt="2026-01-21T20:16:05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ABFA8A-520E-C672-C8E6-DF38AB59D8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021C0843-D3CD-F70F-851B-A768275FD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7E11C8-664E-2202-C702-648F95C78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6209A37-49AA-6A9D-4384-43841E23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D655E55-4CE2-0450-C020-906E8971C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377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9D30A-DB6E-E576-5425-B76E3F87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D0C5F798-9F36-56F5-DFB4-9A0E68580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4130F0A-6E92-CCE4-AB30-8FF92DE65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DBB1C25-08F1-90A1-DA7F-C9B1FA1DA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634F363-C47D-EDF9-9F0A-C7FBB5F36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4314F9BC-EC66-D072-50A8-32924F975831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tvinklet trekant 7">
            <a:extLst>
              <a:ext uri="{FF2B5EF4-FFF2-40B4-BE49-F238E27FC236}">
                <a16:creationId xmlns:a16="http://schemas.microsoft.com/office/drawing/2014/main" id="{98581740-9AC0-AC32-111A-658CA1DA047F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7240780B-12F3-055A-F273-86898C5656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7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16B6F014-E36C-27C7-9D93-E4E1D41BA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C25BA78-547C-DA6E-1BBD-9A7AF4C76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ADF6F27-5D71-A4C2-1464-C45CAE21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7AC4553-D195-51E9-D40F-1A85D8C8A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17693E4-7FE7-07D4-B419-900F84BD7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0494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2F4BCD-8295-0CAA-150C-AD5F994E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BAF367D-CED4-6B56-65CE-734C61200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B15DCD-875F-71C5-2D05-BF267F69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16E31A2-F9D3-1AF0-50F2-595657708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90AC31A-66CC-E4F1-6CB4-08E92348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EB4FE3DC-463A-D489-1421-293870952566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tvinklet trekant 7">
            <a:extLst>
              <a:ext uri="{FF2B5EF4-FFF2-40B4-BE49-F238E27FC236}">
                <a16:creationId xmlns:a16="http://schemas.microsoft.com/office/drawing/2014/main" id="{7B2FB142-3B0C-7C7C-EECF-F4AE865609A7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01D922A0-8331-ED8E-3D90-255531AACC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1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71D2CD-1340-E452-605F-0ED982748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970FA0D-64EE-4CCC-6140-51DF1EF8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50838BA-81DE-2EA9-B496-B32678AE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EEA41AD-2118-5B6B-9200-16204E44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1DA5067A-711E-5A2F-40E7-264AF1C0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A18E1427-CA2C-B363-8028-B278A113258C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Retvinklet trekant 7">
            <a:extLst>
              <a:ext uri="{FF2B5EF4-FFF2-40B4-BE49-F238E27FC236}">
                <a16:creationId xmlns:a16="http://schemas.microsoft.com/office/drawing/2014/main" id="{5658A85C-43F6-5B14-7F50-6A57C91CBDB1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9" name="Billede 8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EAD67451-9AED-80D3-0F12-FBDF6D5F4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77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F32566-9D9E-B1BF-E1AC-A73107BA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74A72D5-20D5-A2C1-F8E6-A2D53EF9D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F6BF4B7-5029-B1FF-4A3B-AF0DEFF09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DD6FA81-B214-F1D7-DDD6-883497A8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38EDB03-623C-0F9B-709F-8422066D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EC89301-5AFE-0AE2-3C28-EAFC5AB4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3F9A36E6-7AB2-F580-D669-DA7C76B4A6EE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tvinklet trekant 8">
            <a:extLst>
              <a:ext uri="{FF2B5EF4-FFF2-40B4-BE49-F238E27FC236}">
                <a16:creationId xmlns:a16="http://schemas.microsoft.com/office/drawing/2014/main" id="{FEC19EE6-D2DA-1643-F027-AF781E28EE24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948C60F6-F202-FA7B-BD33-D0F38A42D2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774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9FE810-7DFD-0948-C912-572682A4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6AF45C-2774-E270-A573-3D9A84D8E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0DD62E90-025D-E202-3521-D46873979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422BB30D-3CC8-9FCE-D224-042535F1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AAF4B28E-D8B3-D56F-3C9E-7803381DC1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1E61E0E7-AA12-C8B1-ACD7-92CBEDB96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DC78639-6177-BACE-C383-143EF6E23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1253E9C-D4CE-8D4B-DDFE-81686A75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997C08F6-87CA-8BC5-3A01-E347E0CD9B00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Retvinklet trekant 10">
            <a:extLst>
              <a:ext uri="{FF2B5EF4-FFF2-40B4-BE49-F238E27FC236}">
                <a16:creationId xmlns:a16="http://schemas.microsoft.com/office/drawing/2014/main" id="{77D47228-F418-7EDC-304F-165D47A4CB46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2" name="Billede 11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570439B3-F926-74C3-D2AC-C65A656539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1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7EC19C-3C45-6450-CC13-3C4BA907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87754A05-00CB-7CBE-9D7B-14F04B1B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E861D1F-4B62-AB60-4DE8-5865CD301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C4171A28-1D19-9ABC-4A69-E4702155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3414DB9B-CF0E-E806-6A84-6F1835989FC3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7" name="Retvinklet trekant 6">
            <a:extLst>
              <a:ext uri="{FF2B5EF4-FFF2-40B4-BE49-F238E27FC236}">
                <a16:creationId xmlns:a16="http://schemas.microsoft.com/office/drawing/2014/main" id="{1D6C5ECE-3367-4F4A-76B9-A3110DC4D42E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8" name="Billede 7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BF6730C2-19CD-BB18-B79A-CAECF1698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8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BCDC3D4F-4140-036C-B0D6-FCEA11D0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18F088E5-8F0A-2E73-21E9-4222E3F83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4EE881C0-4D83-C881-E91F-233A5984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373D2D09-B618-D836-F9F0-AC133286F23E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Retvinklet trekant 5">
            <a:extLst>
              <a:ext uri="{FF2B5EF4-FFF2-40B4-BE49-F238E27FC236}">
                <a16:creationId xmlns:a16="http://schemas.microsoft.com/office/drawing/2014/main" id="{CFB81DA5-2928-97F6-6391-8DDDB6AD578D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Billede 6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9CD04939-6386-D624-1FEE-3AECE04726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01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3D679-3E3C-AF9F-9A3C-C979FABE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FC6D1C-5A95-9CA8-7376-433B19F3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D12D8A7-A083-FD69-60C4-A30FE79C9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6427E1F-84BC-DBC9-BD15-89C1AC63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30911EE0-8BEF-E880-A9FE-24D0C70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AE6C519-F0B4-9F6B-2934-9B57ADF66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B947AB1-8080-D0EA-875D-F25C21F72BD4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tvinklet trekant 8">
            <a:extLst>
              <a:ext uri="{FF2B5EF4-FFF2-40B4-BE49-F238E27FC236}">
                <a16:creationId xmlns:a16="http://schemas.microsoft.com/office/drawing/2014/main" id="{C31729DC-C80A-96C7-5190-53C79E49AAAD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A0438934-A36A-2A80-999D-ECC108195B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2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ED10A-CDFB-8F98-BA68-B27EDEB87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87155695-3DA3-0D82-5A73-406AF4B371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928BC907-2757-2ED0-4C4F-64C421149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6B5805C-1FAD-E600-BEB4-6B38D982E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1534B0A3-814E-80D6-2782-FD616CB37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C74C26A4-F300-1CCB-6512-0B8B378A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44716AEE-277F-ED31-1543-8F8B5B26CE5D}"/>
              </a:ext>
            </a:extLst>
          </p:cNvPr>
          <p:cNvSpPr/>
          <p:nvPr userDrawn="1"/>
        </p:nvSpPr>
        <p:spPr>
          <a:xfrm>
            <a:off x="641774" y="267855"/>
            <a:ext cx="10905053" cy="596330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9" name="Retvinklet trekant 8">
            <a:extLst>
              <a:ext uri="{FF2B5EF4-FFF2-40B4-BE49-F238E27FC236}">
                <a16:creationId xmlns:a16="http://schemas.microsoft.com/office/drawing/2014/main" id="{57331308-2585-3FD8-3E9B-4A619F039824}"/>
              </a:ext>
            </a:extLst>
          </p:cNvPr>
          <p:cNvSpPr/>
          <p:nvPr userDrawn="1"/>
        </p:nvSpPr>
        <p:spPr>
          <a:xfrm flipH="1">
            <a:off x="8573310" y="3141342"/>
            <a:ext cx="3291838" cy="3403237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10" name="Billede 9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CC065282-E091-3D26-4F69-CCF897D42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346265"/>
            <a:ext cx="1851881" cy="94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A71FB52-162E-DE86-106E-526EB924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E9C7F9F-D9E2-393C-AD38-062584689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CC10E95-C91E-9E13-8955-A49B14A2F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BB088A-3F91-47A3-B6A2-16592E9B0498}" type="datetimeFigureOut">
              <a:rPr lang="da-DK" smtClean="0"/>
              <a:t>21-01-2026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3C14EAA-4A78-0536-29E9-B1DC62E4A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0B5D7A-DB46-6B36-B9A5-5D243ADAF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321C6-06CA-487C-A78F-61450730215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7036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facebook.com/share/v/1CCpD4RsF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29DE2-16EC-57D3-9C7F-277E47FD5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It-teknolog og datamatiker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7DEBA7A-DC2A-D453-B52E-9BACEA3A5A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Det handler om programmering, elektronik og netværk</a:t>
            </a:r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D921BE03-D0F8-40C3-36A8-AD2C8E741DA8}"/>
              </a:ext>
            </a:extLst>
          </p:cNvPr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Retvinklet trekant 4">
            <a:extLst>
              <a:ext uri="{FF2B5EF4-FFF2-40B4-BE49-F238E27FC236}">
                <a16:creationId xmlns:a16="http://schemas.microsoft.com/office/drawing/2014/main" id="{94B589E5-B1E2-EF08-7D29-D121BFAFB3E8}"/>
              </a:ext>
            </a:extLst>
          </p:cNvPr>
          <p:cNvSpPr/>
          <p:nvPr/>
        </p:nvSpPr>
        <p:spPr>
          <a:xfrm flipH="1">
            <a:off x="8573310" y="3344179"/>
            <a:ext cx="3291838" cy="3200400"/>
          </a:xfrm>
          <a:prstGeom prst="rtTriangle">
            <a:avLst/>
          </a:prstGeom>
          <a:solidFill>
            <a:srgbClr val="CA1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6" name="Billede 5" descr="Et billede, der indeholder Font/skrifttype, tekst, Grafik, logo&#10;&#10;Automatisk genereret beskrivelse">
            <a:extLst>
              <a:ext uri="{FF2B5EF4-FFF2-40B4-BE49-F238E27FC236}">
                <a16:creationId xmlns:a16="http://schemas.microsoft.com/office/drawing/2014/main" id="{5A9F1B68-DA25-739C-F62E-76F620A2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5402424"/>
            <a:ext cx="1851881" cy="8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0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FB41BE-3191-DE02-EDBA-22C5F04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Komponenterne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E172043-35A5-E871-CE0F-0381C593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Arduino Uno med USB-Ledning</a:t>
            </a:r>
          </a:p>
          <a:p>
            <a:r>
              <a:rPr lang="da-DK" dirty="0" err="1"/>
              <a:t>Breadboard</a:t>
            </a:r>
            <a:endParaRPr lang="da-DK" dirty="0"/>
          </a:p>
          <a:p>
            <a:r>
              <a:rPr lang="da-DK" dirty="0"/>
              <a:t>Ledninger (jumper wires)</a:t>
            </a:r>
          </a:p>
          <a:p>
            <a:r>
              <a:rPr lang="da-DK" dirty="0"/>
              <a:t>Knapper</a:t>
            </a:r>
          </a:p>
          <a:p>
            <a:r>
              <a:rPr lang="da-DK" dirty="0"/>
              <a:t>Buzzer</a:t>
            </a:r>
          </a:p>
          <a:p>
            <a:r>
              <a:rPr lang="da-DK" dirty="0" err="1"/>
              <a:t>Adresserbare</a:t>
            </a:r>
            <a:r>
              <a:rPr lang="da-DK" dirty="0"/>
              <a:t> </a:t>
            </a:r>
            <a:r>
              <a:rPr lang="da-DK" dirty="0" err="1"/>
              <a:t>LED’er</a:t>
            </a:r>
            <a:r>
              <a:rPr lang="da-DK" dirty="0"/>
              <a:t> (Neopixels)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D351502-942A-EC0F-D37C-A0B2683FF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23" y="1370831"/>
            <a:ext cx="6482590" cy="466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84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C8570-942B-2FD5-5C9D-2ACF85AEA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Arduino Uno – en </a:t>
            </a:r>
            <a:r>
              <a:rPr lang="da-DK" dirty="0" err="1"/>
              <a:t>microcontroller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EB7C5BD-1B43-86B2-200C-688717A82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 lille computer med mikroprocessor</a:t>
            </a:r>
          </a:p>
          <a:p>
            <a:r>
              <a:rPr lang="da-DK" dirty="0"/>
              <a:t>Hukommelse (RAM og Flash)</a:t>
            </a:r>
          </a:p>
          <a:p>
            <a:r>
              <a:rPr lang="da-DK" dirty="0"/>
              <a:t>Ind- og udgange</a:t>
            </a:r>
          </a:p>
          <a:p>
            <a:r>
              <a:rPr lang="da-DK" dirty="0"/>
              <a:t>Digitale og analoge ind og udgange</a:t>
            </a:r>
          </a:p>
          <a:p>
            <a:r>
              <a:rPr lang="da-DK" dirty="0"/>
              <a:t>Seriel kommunikation via USB</a:t>
            </a:r>
          </a:p>
          <a:p>
            <a:pPr lvl="1"/>
            <a:r>
              <a:rPr lang="da-DK" dirty="0"/>
              <a:t>Bruges </a:t>
            </a:r>
            <a:r>
              <a:rPr lang="da-DK" dirty="0" err="1"/>
              <a:t>bla</a:t>
            </a:r>
            <a:r>
              <a:rPr lang="da-DK" dirty="0"/>
              <a:t>. til at overføre et program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BA19D8-F320-58AD-75DB-8B3AEC17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797" y="1482520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06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24524-F952-8014-5B32-223F887B4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Arduino IDE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BC7AC98-6B2C-293A-25D1-8434E1BA48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/>
              <a:t>Integrated Development Environment (IDE)</a:t>
            </a:r>
          </a:p>
          <a:p>
            <a:r>
              <a:rPr lang="da-DK" dirty="0"/>
              <a:t>Et program hvor vi kan programmere, og uploade programmer</a:t>
            </a:r>
          </a:p>
          <a:p>
            <a:pPr marL="0" indent="0">
              <a:buNone/>
            </a:pPr>
            <a:endParaRPr lang="da-DK" dirty="0"/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C73A7C4-A2B6-9A8F-DA54-35CF498510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2BBA9B0-4350-2B26-A131-6C3687B8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090" y="1825625"/>
            <a:ext cx="507781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6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EE4125-8015-8E15-930A-CD0383EB4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Libraries</a:t>
            </a:r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9E1BEC14-5F7D-E04E-F661-7C6E36D35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Programbiblioteker</a:t>
            </a:r>
          </a:p>
          <a:p>
            <a:r>
              <a:rPr lang="da-DK" dirty="0"/>
              <a:t>En samling af funktioner (færdige programdele)</a:t>
            </a:r>
          </a:p>
          <a:p>
            <a:r>
              <a:rPr lang="da-DK" dirty="0"/>
              <a:t>Gør det nemmere at anvende avanceret funktionalitet uden at skulle skrive al koden selv</a:t>
            </a:r>
          </a:p>
          <a:p>
            <a:endParaRPr lang="da-DK" dirty="0"/>
          </a:p>
          <a:p>
            <a:r>
              <a:rPr lang="da-DK" dirty="0"/>
              <a:t>Vi skal installere </a:t>
            </a:r>
            <a:r>
              <a:rPr lang="da-DK" dirty="0" err="1"/>
              <a:t>Adafruit</a:t>
            </a:r>
            <a:r>
              <a:rPr lang="da-DK" dirty="0"/>
              <a:t> Neopixel </a:t>
            </a:r>
            <a:r>
              <a:rPr lang="da-DK" dirty="0" err="1"/>
              <a:t>library</a:t>
            </a:r>
            <a:endParaRPr lang="da-DK" dirty="0"/>
          </a:p>
          <a:p>
            <a:pPr lvl="1"/>
            <a:r>
              <a:rPr lang="da-DK" dirty="0"/>
              <a:t>Og </a:t>
            </a:r>
            <a:r>
              <a:rPr lang="da-DK" dirty="0" err="1"/>
              <a:t>dependecies</a:t>
            </a:r>
            <a:r>
              <a:rPr lang="da-DK" dirty="0"/>
              <a:t> – er er en række andre </a:t>
            </a:r>
            <a:r>
              <a:rPr lang="da-DK" dirty="0" err="1"/>
              <a:t>libraries</a:t>
            </a:r>
            <a:r>
              <a:rPr lang="da-DK" dirty="0"/>
              <a:t> der skal installeres samtidigt!</a:t>
            </a:r>
          </a:p>
        </p:txBody>
      </p:sp>
    </p:spTree>
    <p:extLst>
      <p:ext uri="{BB962C8B-B14F-4D97-AF65-F5344CB8AC3E}">
        <p14:creationId xmlns:p14="http://schemas.microsoft.com/office/powerpoint/2010/main" val="1172325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70FB2A-4309-60F3-BAD8-2E48A1A0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Lad os teste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E323938-722F-26D3-BDD1-5DB85736D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Tilslut </a:t>
            </a:r>
            <a:r>
              <a:rPr lang="da-DK" dirty="0" err="1"/>
              <a:t>neopixelstrip</a:t>
            </a:r>
            <a:endParaRPr lang="da-DK" dirty="0"/>
          </a:p>
          <a:p>
            <a:pPr lvl="1"/>
            <a:r>
              <a:rPr lang="da-DK" dirty="0" err="1"/>
              <a:t>Vcc</a:t>
            </a:r>
            <a:r>
              <a:rPr lang="da-DK" dirty="0"/>
              <a:t> til Arduino 5V</a:t>
            </a:r>
          </a:p>
          <a:p>
            <a:pPr lvl="1"/>
            <a:r>
              <a:rPr lang="da-DK" dirty="0"/>
              <a:t>GND til </a:t>
            </a:r>
            <a:r>
              <a:rPr lang="da-DK" dirty="0" err="1"/>
              <a:t>arduino</a:t>
            </a:r>
            <a:r>
              <a:rPr lang="da-DK" dirty="0"/>
              <a:t> GND</a:t>
            </a:r>
          </a:p>
          <a:p>
            <a:pPr lvl="1"/>
            <a:r>
              <a:rPr lang="da-DK" dirty="0"/>
              <a:t>IN til Arduino Digital IO pin 6</a:t>
            </a:r>
          </a:p>
          <a:p>
            <a:pPr lvl="1"/>
            <a:endParaRPr lang="da-DK" dirty="0"/>
          </a:p>
          <a:p>
            <a:r>
              <a:rPr lang="da-DK" dirty="0"/>
              <a:t>Kopier indhold fra 1ss_neopixels.ino</a:t>
            </a:r>
          </a:p>
        </p:txBody>
      </p:sp>
    </p:spTree>
    <p:extLst>
      <p:ext uri="{BB962C8B-B14F-4D97-AF65-F5344CB8AC3E}">
        <p14:creationId xmlns:p14="http://schemas.microsoft.com/office/powerpoint/2010/main" val="379754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42BC6-24E7-657C-FFA6-574C71ADF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har vi i koden?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564BCFC-E196-CB3B-0C22-A599B7C57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Definitioner</a:t>
            </a:r>
          </a:p>
          <a:p>
            <a:pPr lvl="1"/>
            <a:r>
              <a:rPr lang="da-DK" dirty="0"/>
              <a:t>IO pin som neopixel tilsluttes = 6</a:t>
            </a:r>
          </a:p>
          <a:p>
            <a:pPr lvl="1"/>
            <a:r>
              <a:rPr lang="da-DK" dirty="0"/>
              <a:t>Antal LED på </a:t>
            </a:r>
            <a:r>
              <a:rPr lang="da-DK" dirty="0" err="1"/>
              <a:t>neopixelstrip</a:t>
            </a:r>
            <a:r>
              <a:rPr lang="da-DK" dirty="0"/>
              <a:t> = 8</a:t>
            </a:r>
          </a:p>
          <a:p>
            <a:pPr lvl="1"/>
            <a:r>
              <a:rPr lang="da-DK" dirty="0"/>
              <a:t>Navngivning af farver, så RGB-farvekode får et læsbart navn</a:t>
            </a:r>
          </a:p>
          <a:p>
            <a:r>
              <a:rPr lang="da-DK" dirty="0"/>
              <a:t>Opsætning af neopixel med kald fra bibliotek</a:t>
            </a:r>
          </a:p>
          <a:p>
            <a:r>
              <a:rPr lang="da-DK" dirty="0"/>
              <a:t>Setup()</a:t>
            </a:r>
          </a:p>
          <a:p>
            <a:pPr lvl="1"/>
            <a:r>
              <a:rPr lang="da-DK" dirty="0"/>
              <a:t>starter neopixels</a:t>
            </a:r>
          </a:p>
          <a:p>
            <a:pPr lvl="1"/>
            <a:r>
              <a:rPr lang="da-DK" dirty="0"/>
              <a:t>Kører velkomst funktion</a:t>
            </a:r>
          </a:p>
          <a:p>
            <a:r>
              <a:rPr lang="da-DK" dirty="0"/>
              <a:t>Velkomstfunktion</a:t>
            </a:r>
          </a:p>
          <a:p>
            <a:pPr lvl="1"/>
            <a:r>
              <a:rPr lang="da-DK" dirty="0"/>
              <a:t>En løkke der tæller til </a:t>
            </a:r>
            <a:r>
              <a:rPr lang="da-DK" dirty="0" err="1"/>
              <a:t>antalle</a:t>
            </a:r>
            <a:r>
              <a:rPr lang="da-DK" dirty="0"/>
              <a:t> af </a:t>
            </a:r>
            <a:r>
              <a:rPr lang="da-DK" dirty="0" err="1"/>
              <a:t>LED’er</a:t>
            </a:r>
            <a:r>
              <a:rPr lang="da-DK" dirty="0"/>
              <a:t> og tænder hver</a:t>
            </a:r>
          </a:p>
          <a:p>
            <a:pPr lvl="1"/>
            <a:r>
              <a:rPr lang="da-DK" dirty="0"/>
              <a:t>Pause og sluk alle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6953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mentary Pushbutton Switch - 12mm Square - SparkFun Electronics">
            <a:extLst>
              <a:ext uri="{FF2B5EF4-FFF2-40B4-BE49-F238E27FC236}">
                <a16:creationId xmlns:a16="http://schemas.microsoft.com/office/drawing/2014/main" id="{746E48B9-5E70-3E23-81C3-5AC48D9D1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7" r="15879"/>
          <a:stretch>
            <a:fillRect/>
          </a:stretch>
        </p:blipFill>
        <p:spPr bwMode="auto">
          <a:xfrm>
            <a:off x="8769760" y="365125"/>
            <a:ext cx="2330860" cy="22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B8665E8-2B31-56E4-84DD-A7D130B8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sætter knapper på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3FC2BDC-8B11-30D4-5A7B-274A460D0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Knappen skaber forbindelse mellem GND og en input</a:t>
            </a:r>
          </a:p>
          <a:p>
            <a:r>
              <a:rPr lang="da-DK" dirty="0"/>
              <a:t>Så derfor en ledning fra den ene side af knappen til GND og den anden side til det relevante input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Programmet ligger i 2ss_knapper.ino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0D9F293-B6F0-31A3-98DA-064BBF1F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93024"/>
            <a:ext cx="3442604" cy="2234381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89931A8F-4A8F-E0C6-B34E-CAA8C73036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166" b="2951"/>
          <a:stretch>
            <a:fillRect/>
          </a:stretch>
        </p:blipFill>
        <p:spPr>
          <a:xfrm>
            <a:off x="4548564" y="3084868"/>
            <a:ext cx="2234725" cy="215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Billede 12">
            <a:extLst>
              <a:ext uri="{FF2B5EF4-FFF2-40B4-BE49-F238E27FC236}">
                <a16:creationId xmlns:a16="http://schemas.microsoft.com/office/drawing/2014/main" id="{FECBABE7-0EDE-6F3E-A4A1-B197B1BC3B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799" r="10393" b="14027"/>
          <a:stretch>
            <a:fillRect/>
          </a:stretch>
        </p:blipFill>
        <p:spPr>
          <a:xfrm>
            <a:off x="7069394" y="2726010"/>
            <a:ext cx="4031226" cy="336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489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458E8-3A94-9800-5608-1C15B0CC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FB32980-129A-2006-65F1-1DF8441BA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584" y="2300747"/>
            <a:ext cx="5607159" cy="23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3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219547-8FEA-7D92-1BEE-B3CF1AB0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EC25682-6DB8-5FA9-D72C-614AC90BC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F9F611C-39F2-4CC7-5FD4-F8A89D50F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2276314"/>
            <a:ext cx="6799019" cy="341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45A5A8-D9F6-6DDB-32FE-433FE56B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tilføjer buzzer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3861D2A-7EDE-68DE-5C22-48384CF97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Tilslut den til pin 9 (samt </a:t>
            </a:r>
            <a:r>
              <a:rPr lang="da-DK" dirty="0" err="1"/>
              <a:t>Vcc</a:t>
            </a:r>
            <a:r>
              <a:rPr lang="da-DK" dirty="0"/>
              <a:t> og GND)</a:t>
            </a:r>
          </a:p>
          <a:p>
            <a:r>
              <a:rPr lang="da-DK" dirty="0"/>
              <a:t>Vi definerer 4 toner (bemærk array, vi tæller fra 0)</a:t>
            </a:r>
          </a:p>
          <a:p>
            <a:endParaRPr lang="da-DK" dirty="0"/>
          </a:p>
          <a:p>
            <a:r>
              <a:rPr lang="da-DK" dirty="0"/>
              <a:t>Sætter BUZZER-pin til output</a:t>
            </a:r>
          </a:p>
          <a:p>
            <a:endParaRPr lang="da-DK" dirty="0"/>
          </a:p>
          <a:p>
            <a:r>
              <a:rPr lang="da-DK" dirty="0"/>
              <a:t>Tester i </a:t>
            </a:r>
            <a:r>
              <a:rPr lang="da-DK" dirty="0" err="1"/>
              <a:t>setup</a:t>
            </a:r>
            <a:r>
              <a:rPr lang="da-DK" dirty="0"/>
              <a:t>()</a:t>
            </a:r>
          </a:p>
          <a:p>
            <a:endParaRPr lang="da-DK" dirty="0"/>
          </a:p>
          <a:p>
            <a:r>
              <a:rPr lang="da-DK" dirty="0"/>
              <a:t>Og bruger det i loop() -&gt;</a:t>
            </a:r>
          </a:p>
          <a:p>
            <a:endParaRPr lang="da-DK" dirty="0"/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004B12D5-C110-BBB7-68B4-4AF06FB6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2" y="2781178"/>
            <a:ext cx="4763165" cy="390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927CCABE-1691-7728-BDA4-588905B8F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897095"/>
            <a:ext cx="2400635" cy="257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Billede 16">
            <a:extLst>
              <a:ext uri="{FF2B5EF4-FFF2-40B4-BE49-F238E27FC236}">
                <a16:creationId xmlns:a16="http://schemas.microsoft.com/office/drawing/2014/main" id="{6BF6B9A3-0E4A-9C51-3C32-ABF4E7086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16" y="4759382"/>
            <a:ext cx="3115110" cy="65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Billede 18">
            <a:extLst>
              <a:ext uri="{FF2B5EF4-FFF2-40B4-BE49-F238E27FC236}">
                <a16:creationId xmlns:a16="http://schemas.microsoft.com/office/drawing/2014/main" id="{6E32D86D-5DD6-E485-0BCC-8211A2969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682" y="3832263"/>
            <a:ext cx="4801270" cy="2305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ESP8266: Controlling a buzzer – techtutorialsx">
            <a:extLst>
              <a:ext uri="{FF2B5EF4-FFF2-40B4-BE49-F238E27FC236}">
                <a16:creationId xmlns:a16="http://schemas.microsoft.com/office/drawing/2014/main" id="{7C21CE23-6502-BF91-72FB-142287C5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813" y="365125"/>
            <a:ext cx="1410053" cy="141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Billede 20">
            <a:extLst>
              <a:ext uri="{FF2B5EF4-FFF2-40B4-BE49-F238E27FC236}">
                <a16:creationId xmlns:a16="http://schemas.microsoft.com/office/drawing/2014/main" id="{970E5AA8-7910-1EFC-53D8-6AA1C1717F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983" y="1851308"/>
            <a:ext cx="2086266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7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6BB5B-6673-4187-545A-1A853040C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Programmet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05D7895-C4DA-733B-E422-D2FF345452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Hvem er vi? hvem er I?</a:t>
            </a:r>
          </a:p>
          <a:p>
            <a:r>
              <a:rPr lang="da-DK" dirty="0"/>
              <a:t>Kort om uddannelserne og studerende</a:t>
            </a:r>
          </a:p>
          <a:p>
            <a:r>
              <a:rPr lang="da-DK" dirty="0"/>
              <a:t>Workshop: vi bygger elektronik og programmerer</a:t>
            </a:r>
          </a:p>
          <a:p>
            <a:r>
              <a:rPr lang="da-DK" dirty="0"/>
              <a:t>Spilkonkurrence</a:t>
            </a:r>
          </a:p>
          <a:p>
            <a:r>
              <a:rPr lang="da-DK" dirty="0"/>
              <a:t>Spørgsmål og tak for i dag</a:t>
            </a:r>
          </a:p>
        </p:txBody>
      </p:sp>
    </p:spTree>
    <p:extLst>
      <p:ext uri="{BB962C8B-B14F-4D97-AF65-F5344CB8AC3E}">
        <p14:creationId xmlns:p14="http://schemas.microsoft.com/office/powerpoint/2010/main" val="3865624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A81F08-9B23-F1F6-E884-A244318C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sætter de sidste knapper på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0DA8A7A-F1DC-90C8-E38B-FE8B2CC2B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4ss_alleKnapper.ino</a:t>
            </a:r>
          </a:p>
          <a:p>
            <a:endParaRPr lang="da-DK" dirty="0"/>
          </a:p>
          <a:p>
            <a:r>
              <a:rPr lang="da-DK" dirty="0"/>
              <a:t>Vi indsætter to hjælpefunktioner</a:t>
            </a:r>
          </a:p>
          <a:p>
            <a:pPr lvl="1"/>
            <a:r>
              <a:rPr lang="da-DK" dirty="0" err="1"/>
              <a:t>laesKnap</a:t>
            </a:r>
            <a:r>
              <a:rPr lang="da-DK" dirty="0"/>
              <a:t>()</a:t>
            </a:r>
          </a:p>
          <a:p>
            <a:pPr lvl="1"/>
            <a:r>
              <a:rPr lang="da-DK" dirty="0" err="1"/>
              <a:t>visFarve</a:t>
            </a:r>
            <a:r>
              <a:rPr lang="da-DK" dirty="0"/>
              <a:t>()</a:t>
            </a:r>
          </a:p>
          <a:p>
            <a:r>
              <a:rPr lang="da-DK" dirty="0"/>
              <a:t>Vi bruger dem i loop</a:t>
            </a:r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73160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7E66E0-F2AD-B7A0-6744-0B06E0BF9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Debounce</a:t>
            </a:r>
            <a:r>
              <a:rPr lang="da-DK" dirty="0"/>
              <a:t> – støj fra knapper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3EACA524-DCC5-1A2D-20A4-9D8E0C1F2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1026" y="2060838"/>
            <a:ext cx="3896269" cy="3000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E094F223-A42F-51DC-9E27-375BCBFA3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543" y="2060838"/>
            <a:ext cx="4058216" cy="358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001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65BE96-6C96-F9AA-9433-3D1D4C41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A3A1CC0-BE91-EE87-AD80-B13DDC10C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91116" cy="4351338"/>
          </a:xfrm>
        </p:spPr>
        <p:txBody>
          <a:bodyPr>
            <a:normAutofit fontScale="70000" lnSpcReduction="20000"/>
          </a:bodyPr>
          <a:lstStyle/>
          <a:p>
            <a:r>
              <a:rPr lang="da-DK" dirty="0"/>
              <a:t>Vi opretter en variabel knap</a:t>
            </a:r>
          </a:p>
          <a:p>
            <a:r>
              <a:rPr lang="da-DK" dirty="0"/>
              <a:t>Så venter vi på at der trykkes på en (</a:t>
            </a:r>
            <a:r>
              <a:rPr lang="da-DK" dirty="0" err="1"/>
              <a:t>while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Hvis der trykkes, gemmer vi hvilken i knap</a:t>
            </a:r>
          </a:p>
          <a:p>
            <a:r>
              <a:rPr lang="da-DK" dirty="0"/>
              <a:t>Så venter vi for at fjerne støj</a:t>
            </a:r>
          </a:p>
          <a:p>
            <a:r>
              <a:rPr lang="da-DK" dirty="0"/>
              <a:t>Imens tænder vi relevant LED</a:t>
            </a:r>
          </a:p>
          <a:p>
            <a:r>
              <a:rPr lang="da-DK" dirty="0"/>
              <a:t>Så venter vi ind til alle knapper er sluppet</a:t>
            </a:r>
          </a:p>
          <a:p>
            <a:r>
              <a:rPr lang="da-DK" dirty="0"/>
              <a:t>Og venter igen for at fjerne støj</a:t>
            </a:r>
          </a:p>
          <a:p>
            <a:r>
              <a:rPr lang="da-DK" dirty="0"/>
              <a:t>Så slukker vi alle LED</a:t>
            </a:r>
          </a:p>
          <a:p>
            <a:r>
              <a:rPr lang="da-DK" dirty="0"/>
              <a:t>Og svarer tilbage med hvilken knap der er trykket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B9008649-3C42-D228-DC9A-397105E01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089" y="282677"/>
            <a:ext cx="6935168" cy="5963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764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99E9B-4560-2CAD-49BD-A95C764FE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visFarve</a:t>
            </a:r>
            <a:r>
              <a:rPr lang="da-DK" dirty="0"/>
              <a:t>(</a:t>
            </a:r>
            <a:r>
              <a:rPr lang="da-DK" dirty="0" err="1"/>
              <a:t>int</a:t>
            </a:r>
            <a:r>
              <a:rPr lang="da-DK" dirty="0"/>
              <a:t> </a:t>
            </a:r>
            <a:r>
              <a:rPr lang="da-DK" dirty="0" err="1"/>
              <a:t>farveNr</a:t>
            </a:r>
            <a:r>
              <a:rPr lang="da-DK" dirty="0"/>
              <a:t>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92A11F-CA43-E10F-6B67-FA6B1E5EF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får nummer på farve ind som </a:t>
            </a:r>
            <a:r>
              <a:rPr lang="da-DK" dirty="0" err="1"/>
              <a:t>farveNr</a:t>
            </a:r>
            <a:endParaRPr lang="da-DK" dirty="0"/>
          </a:p>
          <a:p>
            <a:r>
              <a:rPr lang="da-DK" dirty="0"/>
              <a:t>Opretter en variabel til at gemme en valgt farve</a:t>
            </a:r>
          </a:p>
          <a:p>
            <a:r>
              <a:rPr lang="da-DK" dirty="0"/>
              <a:t>Vælger ud fra det nummer vi fik ind, hvilken farve (RGB værdi) der skal gemmes i farve</a:t>
            </a:r>
          </a:p>
          <a:p>
            <a:r>
              <a:rPr lang="da-DK" dirty="0"/>
              <a:t>Så finder vi den LED-nummer</a:t>
            </a:r>
          </a:p>
          <a:p>
            <a:r>
              <a:rPr lang="da-DK" dirty="0"/>
              <a:t>Tænder den, og den lige før med farve</a:t>
            </a:r>
          </a:p>
          <a:p>
            <a:r>
              <a:rPr lang="da-DK" dirty="0"/>
              <a:t>Og sender besked om at vise</a:t>
            </a:r>
          </a:p>
          <a:p>
            <a:r>
              <a:rPr lang="da-DK" dirty="0"/>
              <a:t>Buzzer spille den tone der hører til </a:t>
            </a:r>
            <a:r>
              <a:rPr lang="da-DK" dirty="0" err="1"/>
              <a:t>fasrveNr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18540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4142F-69A9-BDBC-E4A1-A2A48AB9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489378D-1550-A56C-A668-4E916A6F9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8BEE2518-CB09-4253-2FFD-40CE16BF8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97236"/>
            <a:ext cx="4486901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76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DF4EFE-4F01-6E8D-6C5B-7AB310FB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Loop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7B35929-3FF6-6C49-48D5-31B0D31F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Vi opretter en variabel til et tal, og kalder </a:t>
            </a:r>
            <a:r>
              <a:rPr lang="da-DK" dirty="0" err="1"/>
              <a:t>laesKnap</a:t>
            </a:r>
            <a:r>
              <a:rPr lang="da-DK" dirty="0"/>
              <a:t> – som returnerer et tal (se funktionsbeskrivelse for et par slides siden)</a:t>
            </a:r>
          </a:p>
          <a:p>
            <a:r>
              <a:rPr lang="da-DK" dirty="0"/>
              <a:t>Så kalder vi </a:t>
            </a:r>
            <a:r>
              <a:rPr lang="da-DK" dirty="0" err="1"/>
              <a:t>visFarve</a:t>
            </a:r>
            <a:r>
              <a:rPr lang="da-DK" dirty="0"/>
              <a:t> med det tal (se funktionsbeskrivelse på forrige slide)</a:t>
            </a:r>
          </a:p>
          <a:p>
            <a:r>
              <a:rPr lang="da-DK" dirty="0"/>
              <a:t>Så slukker vi alle LED</a:t>
            </a:r>
          </a:p>
          <a:p>
            <a:r>
              <a:rPr lang="da-DK" dirty="0"/>
              <a:t>Og stopper buzzer</a:t>
            </a:r>
          </a:p>
          <a:p>
            <a:r>
              <a:rPr lang="da-DK" dirty="0"/>
              <a:t>Og gentager straks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6E94227-504F-6293-C5B1-4CED97DF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418" y="3320845"/>
            <a:ext cx="3608260" cy="2067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398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2186C-D575-B123-7F13-806FE209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</a:t>
            </a:r>
            <a:r>
              <a:rPr lang="da-DK" dirty="0" err="1"/>
              <a:t>tilføjre</a:t>
            </a:r>
            <a:r>
              <a:rPr lang="da-DK" dirty="0"/>
              <a:t> spillogik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0E8CA5-B427-C00E-8401-42F3EB8F3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Variable til at holde styr på spillet</a:t>
            </a:r>
          </a:p>
          <a:p>
            <a:endParaRPr lang="da-DK" dirty="0"/>
          </a:p>
          <a:p>
            <a:endParaRPr lang="da-DK" dirty="0"/>
          </a:p>
          <a:p>
            <a:r>
              <a:rPr lang="da-DK" dirty="0"/>
              <a:t>Hjælpefunktioner til:</a:t>
            </a:r>
          </a:p>
          <a:p>
            <a:pPr lvl="1"/>
            <a:r>
              <a:rPr lang="da-DK" dirty="0"/>
              <a:t>Beregne hastighed sekvensen skal vises med </a:t>
            </a:r>
            <a:r>
              <a:rPr lang="da-DK" dirty="0" err="1"/>
              <a:t>getForsinkelse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At vise sekvensen </a:t>
            </a:r>
            <a:r>
              <a:rPr lang="da-DK" dirty="0" err="1"/>
              <a:t>visSekvens</a:t>
            </a:r>
            <a:r>
              <a:rPr lang="da-DK" dirty="0"/>
              <a:t>()</a:t>
            </a:r>
          </a:p>
          <a:p>
            <a:pPr lvl="1"/>
            <a:r>
              <a:rPr lang="da-DK" dirty="0"/>
              <a:t>Slutte spillet </a:t>
            </a:r>
            <a:r>
              <a:rPr lang="da-DK" dirty="0" err="1"/>
              <a:t>gameOver</a:t>
            </a:r>
            <a:r>
              <a:rPr lang="da-DK" dirty="0"/>
              <a:t>()</a:t>
            </a:r>
          </a:p>
          <a:p>
            <a:r>
              <a:rPr lang="da-DK" dirty="0"/>
              <a:t>Loop der styrer spillet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407B8FB-4FB8-253D-6A7F-8AF643E9E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2777274"/>
            <a:ext cx="5134692" cy="438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FBEA850-8D0B-FFE1-5BF7-DF598750A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08" y="2363187"/>
            <a:ext cx="2086266" cy="152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253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B72A76-EC5B-8EA7-E821-3A6690AFA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getForsinkelse</a:t>
            </a:r>
            <a:r>
              <a:rPr lang="da-DK" dirty="0"/>
              <a:t>()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5AF53B5-8CB5-D697-C501-0E5610EA1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 funktion der svarer med en forsinkelse, af </a:t>
            </a:r>
            <a:r>
              <a:rPr lang="da-DK" dirty="0" err="1"/>
              <a:t>hængigt</a:t>
            </a:r>
            <a:r>
              <a:rPr lang="da-DK" dirty="0"/>
              <a:t> af niveau</a:t>
            </a:r>
          </a:p>
          <a:p>
            <a:r>
              <a:rPr lang="da-DK" dirty="0"/>
              <a:t>Hvis man er på et højere niveau, bliver forsinkelsen kortere og spillet dermed hurtigere</a:t>
            </a:r>
          </a:p>
          <a:p>
            <a:r>
              <a:rPr lang="da-DK" dirty="0"/>
              <a:t>Der er en minimum forsinkelse</a:t>
            </a:r>
          </a:p>
        </p:txBody>
      </p:sp>
      <p:pic>
        <p:nvPicPr>
          <p:cNvPr id="13" name="Billede 12">
            <a:extLst>
              <a:ext uri="{FF2B5EF4-FFF2-40B4-BE49-F238E27FC236}">
                <a16:creationId xmlns:a16="http://schemas.microsoft.com/office/drawing/2014/main" id="{FBA17238-3F15-8B77-8748-A8866652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03" y="3909710"/>
            <a:ext cx="4696480" cy="119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69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0486E-810A-62A2-EFD8-234A1DBE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visSekvens</a:t>
            </a:r>
            <a:r>
              <a:rPr lang="da-DK" dirty="0"/>
              <a:t>()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5E8EB7B-29F5-2065-2FCE-CC921F3F7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En funktion der starter med at hente den aktuelle forsinkelse der skal bruges ved visning, ved at kalde den funktion vi så på forrige slide</a:t>
            </a:r>
          </a:p>
          <a:p>
            <a:r>
              <a:rPr lang="da-DK" dirty="0"/>
              <a:t>Så løber den sekvensen igennem frem til det niveau vi er kommet til. For hver trin:</a:t>
            </a:r>
          </a:p>
          <a:p>
            <a:pPr lvl="1"/>
            <a:r>
              <a:rPr lang="da-DK" dirty="0"/>
              <a:t>Kaldes </a:t>
            </a:r>
            <a:r>
              <a:rPr lang="da-DK" dirty="0" err="1"/>
              <a:t>visFarve</a:t>
            </a:r>
            <a:r>
              <a:rPr lang="da-DK" dirty="0"/>
              <a:t> (tænder to </a:t>
            </a:r>
            <a:r>
              <a:rPr lang="da-DK" dirty="0" err="1"/>
              <a:t>LED’er</a:t>
            </a:r>
            <a:r>
              <a:rPr lang="da-DK" dirty="0"/>
              <a:t> og buzzer)</a:t>
            </a:r>
          </a:p>
          <a:p>
            <a:pPr lvl="1"/>
            <a:r>
              <a:rPr lang="da-DK" dirty="0"/>
              <a:t>Venter en forsinkelse</a:t>
            </a:r>
          </a:p>
          <a:p>
            <a:pPr lvl="1"/>
            <a:r>
              <a:rPr lang="da-DK" dirty="0"/>
              <a:t>Slukker alle og venter yderligere</a:t>
            </a:r>
          </a:p>
          <a:p>
            <a:pPr lvl="1"/>
            <a:r>
              <a:rPr lang="da-DK" dirty="0"/>
              <a:t>Springer til næste </a:t>
            </a:r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2D263B17-5D00-943A-00F7-F5A106D75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792" y="3693749"/>
            <a:ext cx="3210373" cy="2238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411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93AC93-A829-5D51-D0DB-50ABD259C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gameOver</a:t>
            </a:r>
            <a:r>
              <a:rPr lang="da-DK" dirty="0"/>
              <a:t>()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286CB94-FF21-4F47-2CBE-13E2E7E13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18006" cy="4351338"/>
          </a:xfrm>
        </p:spPr>
        <p:txBody>
          <a:bodyPr/>
          <a:lstStyle/>
          <a:p>
            <a:r>
              <a:rPr lang="da-DK" dirty="0"/>
              <a:t>En funktion der primært:</a:t>
            </a:r>
          </a:p>
          <a:p>
            <a:pPr lvl="1"/>
            <a:r>
              <a:rPr lang="da-DK" dirty="0"/>
              <a:t>Blinker rødt med alle </a:t>
            </a:r>
            <a:r>
              <a:rPr lang="da-DK" dirty="0" err="1"/>
              <a:t>LED’er</a:t>
            </a:r>
            <a:r>
              <a:rPr lang="da-DK" dirty="0"/>
              <a:t> mens der </a:t>
            </a:r>
            <a:r>
              <a:rPr lang="da-DK" dirty="0" err="1"/>
              <a:t>beepes</a:t>
            </a:r>
            <a:endParaRPr lang="da-DK" dirty="0"/>
          </a:p>
          <a:p>
            <a:r>
              <a:rPr lang="da-DK" dirty="0"/>
              <a:t>Viser score ved at tænde det antal </a:t>
            </a:r>
            <a:r>
              <a:rPr lang="da-DK" dirty="0" err="1"/>
              <a:t>LED’er</a:t>
            </a:r>
            <a:r>
              <a:rPr lang="da-DK" dirty="0"/>
              <a:t>  som man har nået (</a:t>
            </a:r>
            <a:r>
              <a:rPr lang="da-DK" dirty="0" err="1"/>
              <a:t>vhis</a:t>
            </a:r>
            <a:r>
              <a:rPr lang="da-DK" dirty="0"/>
              <a:t> der er </a:t>
            </a:r>
            <a:r>
              <a:rPr lang="da-DK" dirty="0" err="1"/>
              <a:t>LED’er</a:t>
            </a:r>
            <a:r>
              <a:rPr lang="da-DK" dirty="0"/>
              <a:t> nok)</a:t>
            </a:r>
          </a:p>
          <a:p>
            <a:r>
              <a:rPr lang="da-DK" dirty="0"/>
              <a:t>Slukker alt og nulstiller niveau og holder pause</a:t>
            </a:r>
          </a:p>
          <a:p>
            <a:r>
              <a:rPr lang="da-DK" dirty="0"/>
              <a:t>Derved startes forfra (niveau 0)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F2137482-E99F-43C7-7455-D7475662B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669" y="247074"/>
            <a:ext cx="4505954" cy="6049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8194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50F08AA-1754-B095-FFD0-9E73FED2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 uddannelser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A0BBB4DC-9BD4-D073-6D2E-3316F00C6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It-teknolog</a:t>
            </a:r>
          </a:p>
        </p:txBody>
      </p:sp>
      <p:sp>
        <p:nvSpPr>
          <p:cNvPr id="11" name="Pladsholder til indhold 10">
            <a:extLst>
              <a:ext uri="{FF2B5EF4-FFF2-40B4-BE49-F238E27FC236}">
                <a16:creationId xmlns:a16="http://schemas.microsoft.com/office/drawing/2014/main" id="{F178D95B-A03F-E77B-FF5D-F652EEE7637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/>
              <a:t>Drift af it-systemer og infrastruktur</a:t>
            </a:r>
          </a:p>
          <a:p>
            <a:r>
              <a:rPr lang="da-DK" dirty="0" err="1"/>
              <a:t>Netværksopsæting</a:t>
            </a:r>
            <a:endParaRPr lang="da-DK" dirty="0"/>
          </a:p>
          <a:p>
            <a:r>
              <a:rPr lang="da-DK" dirty="0" err="1"/>
              <a:t>Cyber</a:t>
            </a:r>
            <a:r>
              <a:rPr lang="da-DK" dirty="0"/>
              <a:t> Security</a:t>
            </a:r>
          </a:p>
          <a:p>
            <a:r>
              <a:rPr lang="da-DK" dirty="0"/>
              <a:t>Internet of Things (</a:t>
            </a:r>
            <a:r>
              <a:rPr lang="da-DK" dirty="0" err="1"/>
              <a:t>IoT</a:t>
            </a:r>
            <a:r>
              <a:rPr lang="da-DK" dirty="0"/>
              <a:t>)</a:t>
            </a:r>
          </a:p>
          <a:p>
            <a:endParaRPr lang="da-DK" dirty="0"/>
          </a:p>
        </p:txBody>
      </p:sp>
      <p:sp>
        <p:nvSpPr>
          <p:cNvPr id="12" name="Pladsholder til tekst 11">
            <a:extLst>
              <a:ext uri="{FF2B5EF4-FFF2-40B4-BE49-F238E27FC236}">
                <a16:creationId xmlns:a16="http://schemas.microsoft.com/office/drawing/2014/main" id="{486C3210-70AC-1231-351F-EC7BCFF508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Datamatiker</a:t>
            </a:r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FAF65AC2-AB1B-F6CD-45A7-D2DBFB5BA0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a-DK" dirty="0"/>
              <a:t>Udvikling af it-systemer</a:t>
            </a:r>
          </a:p>
          <a:p>
            <a:r>
              <a:rPr lang="da-DK" dirty="0"/>
              <a:t>Kundebehov og krav</a:t>
            </a:r>
          </a:p>
          <a:p>
            <a:r>
              <a:rPr lang="da-DK" dirty="0"/>
              <a:t>Design</a:t>
            </a:r>
          </a:p>
          <a:p>
            <a:r>
              <a:rPr lang="da-DK" dirty="0"/>
              <a:t>Programmering</a:t>
            </a:r>
          </a:p>
          <a:p>
            <a:r>
              <a:rPr lang="da-DK" dirty="0"/>
              <a:t>Projektstyring</a:t>
            </a:r>
          </a:p>
        </p:txBody>
      </p:sp>
    </p:spTree>
    <p:extLst>
      <p:ext uri="{BB962C8B-B14F-4D97-AF65-F5344CB8AC3E}">
        <p14:creationId xmlns:p14="http://schemas.microsoft.com/office/powerpoint/2010/main" val="1707576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F5EA3-96D9-823C-FCCC-2B294CC1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Loop()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9D27DE8-6ACD-9D24-DCF7-A88D61FB0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42703" cy="4351338"/>
          </a:xfrm>
        </p:spPr>
        <p:txBody>
          <a:bodyPr>
            <a:normAutofit fontScale="77500" lnSpcReduction="20000"/>
          </a:bodyPr>
          <a:lstStyle/>
          <a:p>
            <a:r>
              <a:rPr lang="da-DK" dirty="0"/>
              <a:t>Tilføjer et tilfældigt tal 0-4 til sekvens-array</a:t>
            </a:r>
          </a:p>
          <a:p>
            <a:r>
              <a:rPr lang="da-DK" dirty="0"/>
              <a:t>Tæller niveau en op</a:t>
            </a:r>
          </a:p>
          <a:p>
            <a:r>
              <a:rPr lang="da-DK" dirty="0"/>
              <a:t>Holder pause</a:t>
            </a:r>
          </a:p>
          <a:p>
            <a:r>
              <a:rPr lang="da-DK" dirty="0"/>
              <a:t>Viser sekvensen</a:t>
            </a:r>
          </a:p>
          <a:p>
            <a:r>
              <a:rPr lang="da-DK" dirty="0"/>
              <a:t>For hvert trin i sekvensen</a:t>
            </a:r>
          </a:p>
          <a:p>
            <a:pPr lvl="1"/>
            <a:r>
              <a:rPr lang="da-DK" dirty="0"/>
              <a:t>Læser hvilken knap brugeren trykker</a:t>
            </a:r>
          </a:p>
          <a:p>
            <a:pPr lvl="1"/>
            <a:r>
              <a:rPr lang="da-DK" dirty="0"/>
              <a:t>Tjekker om det er forkert i forhold til det som findes dette sted i sekvensen</a:t>
            </a:r>
          </a:p>
          <a:p>
            <a:pPr lvl="1"/>
            <a:r>
              <a:rPr lang="da-DK" dirty="0"/>
              <a:t>Hvis det er forkert så </a:t>
            </a:r>
            <a:r>
              <a:rPr lang="da-DK" dirty="0" err="1"/>
              <a:t>gameOver</a:t>
            </a:r>
            <a:endParaRPr lang="da-DK" dirty="0"/>
          </a:p>
          <a:p>
            <a:pPr lvl="1"/>
            <a:r>
              <a:rPr lang="da-DK" dirty="0"/>
              <a:t>Ellers gå videre</a:t>
            </a:r>
          </a:p>
          <a:p>
            <a:r>
              <a:rPr lang="da-DK" dirty="0"/>
              <a:t>Når brugeren har trykket hele sekvensen</a:t>
            </a:r>
          </a:p>
          <a:p>
            <a:r>
              <a:rPr lang="da-DK" dirty="0"/>
              <a:t>Vent lidt</a:t>
            </a:r>
          </a:p>
          <a:p>
            <a:r>
              <a:rPr lang="da-DK" dirty="0"/>
              <a:t>Start forfra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EB7991B-A76B-D3D9-ADD0-4FBFB2ADA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3" y="938957"/>
            <a:ext cx="5048955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45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1978F4-95E4-F6F0-55D4-32ED08360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Et komplet spil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121D6F0-7741-B220-2485-D1A86D445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Nu har vi altså et komplet spil</a:t>
            </a:r>
          </a:p>
          <a:p>
            <a:r>
              <a:rPr lang="da-DK" dirty="0"/>
              <a:t>En kombination af:</a:t>
            </a:r>
          </a:p>
          <a:p>
            <a:pPr lvl="1"/>
            <a:r>
              <a:rPr lang="da-DK" dirty="0"/>
              <a:t>hardware i form af en </a:t>
            </a:r>
            <a:r>
              <a:rPr lang="da-DK" dirty="0" err="1"/>
              <a:t>microcontroller</a:t>
            </a:r>
            <a:r>
              <a:rPr lang="da-DK" dirty="0"/>
              <a:t>, </a:t>
            </a:r>
            <a:r>
              <a:rPr lang="da-DK" dirty="0" err="1"/>
              <a:t>LED’er</a:t>
            </a:r>
            <a:r>
              <a:rPr lang="da-DK" dirty="0"/>
              <a:t>, knapper og en buzzer</a:t>
            </a:r>
          </a:p>
          <a:p>
            <a:pPr lvl="1"/>
            <a:r>
              <a:rPr lang="da-DK" dirty="0"/>
              <a:t>Software i form af funktioner der læser knapper, styrer </a:t>
            </a:r>
            <a:r>
              <a:rPr lang="da-DK" dirty="0" err="1"/>
              <a:t>LED’er</a:t>
            </a:r>
            <a:r>
              <a:rPr lang="da-DK" dirty="0"/>
              <a:t> og </a:t>
            </a:r>
            <a:r>
              <a:rPr lang="da-DK" dirty="0" err="1"/>
              <a:t>butter</a:t>
            </a:r>
            <a:r>
              <a:rPr lang="da-DK" dirty="0"/>
              <a:t> og noget spillogik</a:t>
            </a:r>
          </a:p>
        </p:txBody>
      </p:sp>
    </p:spTree>
    <p:extLst>
      <p:ext uri="{BB962C8B-B14F-4D97-AF65-F5344CB8AC3E}">
        <p14:creationId xmlns:p14="http://schemas.microsoft.com/office/powerpoint/2010/main" val="1621673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1E1425-1AC3-84A1-ED8E-DDB0594E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Konkurrence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CB17A94-712A-6132-C19D-917F82E8F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Hvem er bedst til at huske?</a:t>
            </a:r>
          </a:p>
        </p:txBody>
      </p:sp>
    </p:spTree>
    <p:extLst>
      <p:ext uri="{BB962C8B-B14F-4D97-AF65-F5344CB8AC3E}">
        <p14:creationId xmlns:p14="http://schemas.microsoft.com/office/powerpoint/2010/main" val="26064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8B6B93-EBB6-C6A7-FFDD-E208AD3EE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Afrunding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86DA50D-ADFB-2FB3-4553-87541A4A6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a-DK" dirty="0"/>
              <a:t>I har hørt om Danias to it-uddannelser</a:t>
            </a:r>
          </a:p>
          <a:p>
            <a:pPr lvl="1"/>
            <a:r>
              <a:rPr lang="da-DK" dirty="0"/>
              <a:t>Datamatiker – primært systemudvikling</a:t>
            </a:r>
          </a:p>
          <a:p>
            <a:pPr lvl="1"/>
            <a:r>
              <a:rPr lang="da-DK" dirty="0"/>
              <a:t>It-teknolog – Primært infrastruktur og </a:t>
            </a:r>
            <a:r>
              <a:rPr lang="da-DK" dirty="0" err="1"/>
              <a:t>IoT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/>
              <a:t>I har prøvet kræfter med at få software og hardware til at spille sammen</a:t>
            </a:r>
          </a:p>
          <a:p>
            <a:r>
              <a:rPr lang="da-DK" dirty="0"/>
              <a:t>Hvis I vil arbejde mere med hardware og software er it-teknolog og datamatiker-</a:t>
            </a:r>
            <a:r>
              <a:rPr lang="da-DK" dirty="0" err="1"/>
              <a:t>uddennelserne</a:t>
            </a:r>
            <a:r>
              <a:rPr lang="da-DK" dirty="0"/>
              <a:t> relevante at overveje</a:t>
            </a:r>
          </a:p>
          <a:p>
            <a:r>
              <a:rPr lang="da-DK" dirty="0"/>
              <a:t>It-teknolog i Viborg</a:t>
            </a:r>
          </a:p>
          <a:p>
            <a:r>
              <a:rPr lang="da-DK" dirty="0"/>
              <a:t>Datamatiker i Skive, Silkeborg og Grenaa</a:t>
            </a:r>
          </a:p>
        </p:txBody>
      </p:sp>
    </p:spTree>
    <p:extLst>
      <p:ext uri="{BB962C8B-B14F-4D97-AF65-F5344CB8AC3E}">
        <p14:creationId xmlns:p14="http://schemas.microsoft.com/office/powerpoint/2010/main" val="2888328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25DF2-52DD-199D-D334-F59BA2638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53FFDA-4072-7939-F907-7A84DB474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a-DK" sz="28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2257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skærmbillede, tekst, Rektangel, Parallel&#10;&#10;AI-genereret indhold kan være ukorrekt.">
            <a:extLst>
              <a:ext uri="{FF2B5EF4-FFF2-40B4-BE49-F238E27FC236}">
                <a16:creationId xmlns:a16="http://schemas.microsoft.com/office/drawing/2014/main" id="{E2902A18-9912-ECA0-53A4-855B1D5E82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97" y="1937724"/>
            <a:ext cx="4502570" cy="2656516"/>
          </a:xfrm>
          <a:prstGeom prst="rect">
            <a:avLst/>
          </a:prstGeom>
        </p:spPr>
      </p:pic>
      <p:pic>
        <p:nvPicPr>
          <p:cNvPr id="7" name="Billede 6" descr="Et billede, der indeholder diagram, linje/række, skærmbillede&#10;&#10;AI-genereret indhold kan være ukorrekt.">
            <a:extLst>
              <a:ext uri="{FF2B5EF4-FFF2-40B4-BE49-F238E27FC236}">
                <a16:creationId xmlns:a16="http://schemas.microsoft.com/office/drawing/2014/main" id="{68A49F33-BD4D-078E-C1EE-88236313F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5" y="2365468"/>
            <a:ext cx="4502570" cy="180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10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891DA-5436-10B4-BF07-3FED7EE55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RoboCar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36587D8-72CA-93A5-E9DF-AB07618CE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Et læringsprojekt</a:t>
            </a:r>
          </a:p>
          <a:p>
            <a:r>
              <a:rPr lang="da-DK" dirty="0"/>
              <a:t>Samarbejde</a:t>
            </a:r>
          </a:p>
          <a:p>
            <a:r>
              <a:rPr lang="da-DK" dirty="0"/>
              <a:t>Projektstyring</a:t>
            </a:r>
          </a:p>
          <a:p>
            <a:r>
              <a:rPr lang="da-DK" dirty="0"/>
              <a:t>Installation og opsætning af Linux-server</a:t>
            </a:r>
          </a:p>
          <a:p>
            <a:r>
              <a:rPr lang="da-DK" dirty="0"/>
              <a:t>Opsætning af </a:t>
            </a:r>
            <a:r>
              <a:rPr lang="da-DK" dirty="0" err="1"/>
              <a:t>WiFi</a:t>
            </a:r>
            <a:endParaRPr lang="da-DK" dirty="0"/>
          </a:p>
          <a:p>
            <a:r>
              <a:rPr lang="da-DK" dirty="0"/>
              <a:t>Opsætning og brug af versionsstyringssystem (Git)</a:t>
            </a:r>
          </a:p>
          <a:p>
            <a:r>
              <a:rPr lang="da-DK" dirty="0"/>
              <a:t>Programmering</a:t>
            </a:r>
          </a:p>
          <a:p>
            <a:r>
              <a:rPr lang="da-DK" dirty="0"/>
              <a:t>Praktisk brug af sensorer</a:t>
            </a:r>
          </a:p>
          <a:p>
            <a:r>
              <a:rPr lang="da-DK" dirty="0"/>
              <a:t>Styring af motorer</a:t>
            </a:r>
          </a:p>
          <a:p>
            <a:r>
              <a:rPr lang="da-DK" dirty="0">
                <a:hlinkClick r:id="rId2"/>
              </a:rPr>
              <a:t>https://www.facebook.com/share/v/1CCpD4RsFg/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718C502-993F-F967-8AD5-791E6C49D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65125"/>
            <a:ext cx="6096000" cy="289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6871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949617-311C-F83A-9430-30A5B39A7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Robocar</a:t>
            </a:r>
            <a:endParaRPr lang="da-DK" dirty="0"/>
          </a:p>
        </p:txBody>
      </p:sp>
      <p:pic>
        <p:nvPicPr>
          <p:cNvPr id="4" name="IMG_2477">
            <a:hlinkClick r:id="" action="ppaction://media"/>
            <a:extLst>
              <a:ext uri="{FF2B5EF4-FFF2-40B4-BE49-F238E27FC236}">
                <a16:creationId xmlns:a16="http://schemas.microsoft.com/office/drawing/2014/main" id="{20D9B9AC-6A57-DB6B-52A4-AC2680B9C9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325017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2DDFE824-C1D1-B247-B4CD-F8EF8ADB3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376" y="3163094"/>
            <a:ext cx="10515600" cy="2852737"/>
          </a:xfrm>
        </p:spPr>
        <p:txBody>
          <a:bodyPr/>
          <a:lstStyle/>
          <a:p>
            <a:r>
              <a:rPr lang="da-DK" dirty="0"/>
              <a:t>Workshop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703364FD-CF01-1D4E-6F13-C4081DA3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pic>
        <p:nvPicPr>
          <p:cNvPr id="12" name="Billede 11" descr="Et billede, der indeholder Elektroteknik, elektronik, Kredsløbskomponent, Elektronisk komponent&#10;&#10;AI-genereret indhold kan være ukorrekt.">
            <a:extLst>
              <a:ext uri="{FF2B5EF4-FFF2-40B4-BE49-F238E27FC236}">
                <a16:creationId xmlns:a16="http://schemas.microsoft.com/office/drawing/2014/main" id="{0D8907D2-408E-B68A-0772-56105A0C5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0" b="18567"/>
          <a:stretch>
            <a:fillRect/>
          </a:stretch>
        </p:blipFill>
        <p:spPr>
          <a:xfrm>
            <a:off x="831850" y="795857"/>
            <a:ext cx="6859024" cy="3532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2843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41C309C-AAE7-D616-7518-625215BD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Hvad bygger vi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BABABAF5-87A1-63EE-EE65-6E188431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Et Simon </a:t>
            </a:r>
            <a:r>
              <a:rPr lang="da-DK" dirty="0" err="1"/>
              <a:t>Says</a:t>
            </a:r>
            <a:r>
              <a:rPr lang="da-DK" dirty="0"/>
              <a:t> spil</a:t>
            </a:r>
          </a:p>
          <a:p>
            <a:pPr lvl="1"/>
            <a:r>
              <a:rPr lang="da-DK" dirty="0"/>
              <a:t>Spillet viser en sekvens af farver</a:t>
            </a:r>
          </a:p>
          <a:p>
            <a:pPr lvl="1"/>
            <a:r>
              <a:rPr lang="da-DK" dirty="0"/>
              <a:t>Du gentager sekvensen med knapper</a:t>
            </a:r>
          </a:p>
          <a:p>
            <a:pPr lvl="1"/>
            <a:r>
              <a:rPr lang="da-DK" dirty="0"/>
              <a:t>Ved hver runde tilføjes en farve mere</a:t>
            </a:r>
          </a:p>
          <a:p>
            <a:pPr lvl="1"/>
            <a:r>
              <a:rPr lang="da-DK" dirty="0"/>
              <a:t>Hastigheden øges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3176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indhold 5" descr="Et billede, der indeholder Elektroteknik, elektronik, Elarbejde, Kredsløbskomponent&#10;&#10;AI-genereret indhold kan være ukorrekt.">
            <a:extLst>
              <a:ext uri="{FF2B5EF4-FFF2-40B4-BE49-F238E27FC236}">
                <a16:creationId xmlns:a16="http://schemas.microsoft.com/office/drawing/2014/main" id="{1E31DB5E-5AA8-ECA9-51F2-B351028FE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16" y="325797"/>
            <a:ext cx="7777692" cy="583326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D488F45-485E-3609-C99E-661E69B9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>
                <a:solidFill>
                  <a:schemeClr val="bg1"/>
                </a:solidFill>
              </a:rPr>
              <a:t>Delene</a:t>
            </a:r>
          </a:p>
        </p:txBody>
      </p:sp>
    </p:spTree>
    <p:extLst>
      <p:ext uri="{BB962C8B-B14F-4D97-AF65-F5344CB8AC3E}">
        <p14:creationId xmlns:p14="http://schemas.microsoft.com/office/powerpoint/2010/main" val="646004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998</Words>
  <Application>Microsoft Office PowerPoint</Application>
  <PresentationFormat>Widescreen</PresentationFormat>
  <Paragraphs>188</Paragraphs>
  <Slides>34</Slides>
  <Notes>0</Notes>
  <HiddenSlides>0</HiddenSlides>
  <MMClips>1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Office-tema</vt:lpstr>
      <vt:lpstr>It-teknolog og datamatiker</vt:lpstr>
      <vt:lpstr>Programmet</vt:lpstr>
      <vt:lpstr>To uddannelser</vt:lpstr>
      <vt:lpstr>PowerPoint-præsentation</vt:lpstr>
      <vt:lpstr>RoboCar</vt:lpstr>
      <vt:lpstr>Robocar</vt:lpstr>
      <vt:lpstr>Workshop</vt:lpstr>
      <vt:lpstr>Hvad bygger vi</vt:lpstr>
      <vt:lpstr>Delene</vt:lpstr>
      <vt:lpstr>Komponenterne</vt:lpstr>
      <vt:lpstr>Arduino Uno – en microcontroller</vt:lpstr>
      <vt:lpstr>Arduino IDE</vt:lpstr>
      <vt:lpstr>Libraries</vt:lpstr>
      <vt:lpstr>Lad os teste</vt:lpstr>
      <vt:lpstr>Hvad har vi i koden?</vt:lpstr>
      <vt:lpstr>Vi sætter knapper på</vt:lpstr>
      <vt:lpstr>PowerPoint-præsentation</vt:lpstr>
      <vt:lpstr>PowerPoint-præsentation</vt:lpstr>
      <vt:lpstr>Vi tilføjer buzzer</vt:lpstr>
      <vt:lpstr>Vi sætter de sidste knapper på</vt:lpstr>
      <vt:lpstr>Debounce – støj fra knapper</vt:lpstr>
      <vt:lpstr>PowerPoint-præsentation</vt:lpstr>
      <vt:lpstr>visFarve(int farveNr)</vt:lpstr>
      <vt:lpstr>PowerPoint-præsentation</vt:lpstr>
      <vt:lpstr>Loop</vt:lpstr>
      <vt:lpstr>Vi tilføjre spillogik</vt:lpstr>
      <vt:lpstr>getForsinkelse()</vt:lpstr>
      <vt:lpstr>visSekvens()</vt:lpstr>
      <vt:lpstr>gameOver()</vt:lpstr>
      <vt:lpstr>Loop()</vt:lpstr>
      <vt:lpstr>Et komplet spil</vt:lpstr>
      <vt:lpstr>Konkurrence</vt:lpstr>
      <vt:lpstr>Afrunding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Niels Østergaard</dc:creator>
  <cp:lastModifiedBy>Niels Østergaard</cp:lastModifiedBy>
  <cp:revision>2</cp:revision>
  <dcterms:created xsi:type="dcterms:W3CDTF">2026-01-21T10:42:10Z</dcterms:created>
  <dcterms:modified xsi:type="dcterms:W3CDTF">2026-01-21T20:19:30Z</dcterms:modified>
</cp:coreProperties>
</file>